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9" r:id="rId4"/>
    <p:sldId id="260" r:id="rId5"/>
    <p:sldId id="261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78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© Copyright 2017 Xilinx&#10;."/>
          <p:cNvSpPr txBox="1"/>
          <p:nvPr userDrawn="1"/>
        </p:nvSpPr>
        <p:spPr>
          <a:xfrm>
            <a:off x="0" y="6596380"/>
            <a:ext cx="12192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000" b="0" i="0" u="none" baseline="0" smtClean="0">
                <a:solidFill>
                  <a:srgbClr val="000000"/>
                </a:solidFill>
                <a:latin typeface="arial" panose="020B0604020202020204" pitchFamily="34" charset="0"/>
              </a:rPr>
              <a:t>© Copyright 2017 Xilinx</a:t>
            </a:r>
          </a:p>
          <a:p>
            <a:pPr algn="ctr"/>
            <a:r>
              <a:rPr lang="en-US" sz="300" b="0" i="0" u="none" baseline="0" smtClean="0">
                <a:solidFill>
                  <a:srgbClr val="FFFFFF"/>
                </a:solidFill>
                <a:latin typeface="arial" panose="020B0604020202020204" pitchFamily="34" charset="0"/>
              </a:rPr>
              <a:t>.</a:t>
            </a:r>
            <a:endParaRPr lang="en-US" sz="300" b="0" i="0" u="none" baseline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83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5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2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7151"/>
            <a:ext cx="10978195" cy="4268337"/>
          </a:xfrm>
          <a:prstGeom prst="rect">
            <a:avLst/>
          </a:prstGeom>
        </p:spPr>
        <p:txBody>
          <a:bodyPr/>
          <a:lstStyle>
            <a:lvl1pPr marL="290513" indent="-290513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038">
              <a:lnSpc>
                <a:spcPct val="110000"/>
              </a:lnSpc>
              <a:defRPr sz="1400"/>
            </a:lvl3pPr>
            <a:lvl4pPr marL="914400" indent="-173038">
              <a:lnSpc>
                <a:spcPct val="110000"/>
              </a:lnSpc>
              <a:buFont typeface="Arial" pitchFamily="34" charset="0"/>
              <a:buChar char="–"/>
              <a:defRPr sz="1400"/>
            </a:lvl4pPr>
            <a:lvl5pPr marL="1319213" indent="-34766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600" y="6577014"/>
            <a:ext cx="1117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dirty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09551"/>
            <a:ext cx="10972800" cy="53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70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8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6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7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4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5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D8A71-4707-49F3-BC2E-EC4A1C8BEBC6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7FEA-48B4-45A1-A8D7-05D9B375C7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c" descr="© Copyright 2017 Xilinx&#10;."/>
          <p:cNvSpPr txBox="1"/>
          <p:nvPr userDrawn="1"/>
        </p:nvSpPr>
        <p:spPr>
          <a:xfrm>
            <a:off x="0" y="6596380"/>
            <a:ext cx="12192000" cy="29238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000" b="0" i="0" u="none" baseline="0" smtClean="0">
                <a:solidFill>
                  <a:srgbClr val="000000"/>
                </a:solidFill>
                <a:latin typeface="arial" panose="020B0604020202020204" pitchFamily="34" charset="0"/>
              </a:rPr>
              <a:t>© Copyright 2017 Xilinx</a:t>
            </a:r>
          </a:p>
          <a:p>
            <a:pPr algn="ctr"/>
            <a:r>
              <a:rPr lang="en-US" sz="300" b="0" i="0" u="none" baseline="0" smtClean="0">
                <a:solidFill>
                  <a:srgbClr val="FFFFFF"/>
                </a:solidFill>
                <a:latin typeface="arial" panose="020B0604020202020204" pitchFamily="34" charset="0"/>
              </a:rPr>
              <a:t>.</a:t>
            </a:r>
            <a:endParaRPr lang="en-US" sz="300" b="0" i="0" u="none" baseline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3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Hackathon Getting Started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481137"/>
            <a:ext cx="6257925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5800" y="1481137"/>
            <a:ext cx="1016000" cy="417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5467" y="1481137"/>
            <a:ext cx="6597914" cy="627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51214" y="1246319"/>
            <a:ext cx="1826420" cy="464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37310" y="4749799"/>
            <a:ext cx="6597914" cy="627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4062" y="3771371"/>
            <a:ext cx="758958" cy="627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98272" y="2565400"/>
            <a:ext cx="646839" cy="33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43642" y="2527036"/>
            <a:ext cx="646839" cy="33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21716" y="2315369"/>
            <a:ext cx="646839" cy="33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12267" y="1680235"/>
            <a:ext cx="491067" cy="2288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46133" y="1909101"/>
            <a:ext cx="423334" cy="1990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85833" y="1708549"/>
            <a:ext cx="143934" cy="96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429" y="1116489"/>
            <a:ext cx="1704975" cy="16573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02794" y="3534039"/>
            <a:ext cx="1692557" cy="1015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Board Eth0 IP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 Static IP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 192.168.2.99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44592" y="3353663"/>
            <a:ext cx="322924" cy="289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1037" y="1023937"/>
            <a:ext cx="4779748" cy="1015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Board wlan0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on </a:t>
            </a:r>
            <a:r>
              <a:rPr lang="en-US" dirty="0" err="1" smtClean="0">
                <a:solidFill>
                  <a:schemeClr val="tx1"/>
                </a:solidFill>
              </a:rPr>
              <a:t>securebrd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IP addressing best, name resolution possible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02835" y="843561"/>
            <a:ext cx="322924" cy="289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421266" y="858413"/>
            <a:ext cx="1624351" cy="335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Serial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214644" y="953771"/>
            <a:ext cx="322924" cy="289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66380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Three ways to connect!  Let’s do them all….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832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PYNQ Overlays: Base</a:t>
            </a:r>
            <a:endParaRPr lang="en-US" dirty="0"/>
          </a:p>
        </p:txBody>
      </p:sp>
      <p:pic>
        <p:nvPicPr>
          <p:cNvPr id="8" name="Picture 4" descr="../_images/pynqz1_base_over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120671"/>
            <a:ext cx="6456859" cy="38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02547" y="2250916"/>
            <a:ext cx="6451668" cy="2675044"/>
            <a:chOff x="402547" y="2250916"/>
            <a:chExt cx="6451668" cy="2675044"/>
          </a:xfrm>
        </p:grpSpPr>
        <p:sp>
          <p:nvSpPr>
            <p:cNvPr id="2" name="Rectangle 1"/>
            <p:cNvSpPr/>
            <p:nvPr/>
          </p:nvSpPr>
          <p:spPr>
            <a:xfrm>
              <a:off x="4641956" y="2369573"/>
              <a:ext cx="1238864" cy="255638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Arduino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22252" y="2369573"/>
              <a:ext cx="2119703" cy="243773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PMODs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2548" y="2250916"/>
              <a:ext cx="2119703" cy="59060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Video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2548" y="2832361"/>
              <a:ext cx="2119703" cy="589265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Audio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2547" y="3429103"/>
              <a:ext cx="2119703" cy="844775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GPIO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80821" y="3587432"/>
              <a:ext cx="973394" cy="59060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Trace 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Analyzer</a:t>
              </a:r>
            </a:p>
          </p:txBody>
        </p:sp>
      </p:grpSp>
      <p:sp>
        <p:nvSpPr>
          <p:cNvPr id="14" name="Content Placeholder 4"/>
          <p:cNvSpPr txBox="1">
            <a:spLocks/>
          </p:cNvSpPr>
          <p:nvPr/>
        </p:nvSpPr>
        <p:spPr>
          <a:xfrm>
            <a:off x="7273511" y="1496806"/>
            <a:ext cx="4918489" cy="121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0513" indent="-290513" algn="l" defTabSz="9144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3"/>
              </a:buBlip>
              <a:defRPr lang="en-US" sz="2200" b="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921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Cool things to explore</a:t>
            </a:r>
          </a:p>
          <a:p>
            <a:pPr lvl="1"/>
            <a:r>
              <a:rPr lang="en-US" sz="1800" kern="0" dirty="0" smtClean="0"/>
              <a:t>Programmable soft processors from </a:t>
            </a:r>
            <a:r>
              <a:rPr lang="en-US" sz="1800" kern="0" dirty="0" err="1" smtClean="0"/>
              <a:t>Jupyter</a:t>
            </a:r>
            <a:endParaRPr lang="en-US" sz="1800" kern="0" dirty="0" smtClean="0"/>
          </a:p>
          <a:p>
            <a:pPr lvl="1"/>
            <a:r>
              <a:rPr lang="en-US" sz="1800" kern="0" dirty="0" smtClean="0">
                <a:solidFill>
                  <a:schemeClr val="tx1"/>
                </a:solidFill>
              </a:rPr>
              <a:t>Waveform analysis on PMODs / Arduinos</a:t>
            </a:r>
          </a:p>
          <a:p>
            <a:pPr lvl="1"/>
            <a:r>
              <a:rPr lang="en-US" sz="1800" kern="0" dirty="0" smtClean="0"/>
              <a:t>Programmable Video Pipeline</a:t>
            </a:r>
            <a:endParaRPr lang="en-US" sz="1800" kern="0" dirty="0">
              <a:solidFill>
                <a:schemeClr val="tx1"/>
              </a:solidFill>
            </a:endParaRP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7371833" y="3376787"/>
            <a:ext cx="4918489" cy="121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0513" indent="-290513" algn="l" defTabSz="9144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3"/>
              </a:buBlip>
              <a:defRPr lang="en-US" sz="2200" b="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921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Project Ideas</a:t>
            </a:r>
          </a:p>
          <a:p>
            <a:pPr lvl="1"/>
            <a:r>
              <a:rPr lang="en-US" sz="1800" kern="0" dirty="0" smtClean="0"/>
              <a:t>Sensor fusion</a:t>
            </a:r>
          </a:p>
          <a:p>
            <a:pPr lvl="1"/>
            <a:r>
              <a:rPr lang="en-US" sz="1800" kern="0" dirty="0" smtClean="0"/>
              <a:t>Self-driving robot</a:t>
            </a:r>
          </a:p>
          <a:p>
            <a:pPr lvl="1"/>
            <a:r>
              <a:rPr lang="en-US" sz="1800" kern="0" dirty="0" smtClean="0">
                <a:solidFill>
                  <a:schemeClr val="tx1"/>
                </a:solidFill>
              </a:rPr>
              <a:t>Video integration &amp; the cloud</a:t>
            </a:r>
          </a:p>
          <a:p>
            <a:pPr lvl="1"/>
            <a:r>
              <a:rPr lang="en-US" sz="1800" kern="0" dirty="0" smtClean="0"/>
              <a:t>Alexa</a:t>
            </a:r>
            <a:endParaRPr lang="en-US" sz="1800" kern="0" dirty="0" smtClean="0">
              <a:solidFill>
                <a:schemeClr val="tx1"/>
              </a:solidFill>
            </a:endParaRPr>
          </a:p>
          <a:p>
            <a:pPr lvl="1"/>
            <a:endParaRPr lang="en-US" sz="1800" kern="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80" y="5267016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PYNQ Overlays: </a:t>
            </a:r>
            <a:r>
              <a:rPr lang="en-US" dirty="0" err="1" smtClean="0"/>
              <a:t>Logictools</a:t>
            </a:r>
            <a:endParaRPr lang="en-US" dirty="0"/>
          </a:p>
        </p:txBody>
      </p:sp>
      <p:pic>
        <p:nvPicPr>
          <p:cNvPr id="2050" name="Picture 2" descr="../_images/logictools_pynqz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9" y="1164424"/>
            <a:ext cx="5409612" cy="32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290919" y="4588350"/>
            <a:ext cx="9858861" cy="1219105"/>
          </a:xfrm>
          <a:prstGeom prst="rect">
            <a:avLst/>
          </a:prstGeom>
        </p:spPr>
        <p:txBody>
          <a:bodyPr/>
          <a:lstStyle>
            <a:lvl1pPr marL="290513" indent="-290513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3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730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lang="en-US" sz="1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3038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 lang="en-US" sz="14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9213" indent="-3476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60625" indent="-17462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917825" indent="-17462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3375025" indent="-17462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832225" indent="-17462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>
                <a:solidFill>
                  <a:schemeClr val="tx1"/>
                </a:solidFill>
              </a:rPr>
              <a:t>Protocol </a:t>
            </a:r>
            <a:r>
              <a:rPr lang="en-US" kern="0" dirty="0">
                <a:solidFill>
                  <a:schemeClr val="tx1"/>
                </a:solidFill>
              </a:rPr>
              <a:t>Analysis (UART, I2S, 1-Wire, PWM/PPM)</a:t>
            </a:r>
          </a:p>
          <a:p>
            <a:r>
              <a:rPr lang="en-US" kern="0" dirty="0" smtClean="0">
                <a:solidFill>
                  <a:schemeClr val="tx1"/>
                </a:solidFill>
              </a:rPr>
              <a:t>Interactive </a:t>
            </a:r>
            <a:r>
              <a:rPr lang="en-US" kern="0" dirty="0">
                <a:solidFill>
                  <a:schemeClr val="tx1"/>
                </a:solidFill>
              </a:rPr>
              <a:t>JavaScript state machine table </a:t>
            </a:r>
            <a:r>
              <a:rPr lang="en-US" kern="0" dirty="0" smtClean="0">
                <a:solidFill>
                  <a:schemeClr val="tx1"/>
                </a:solidFill>
              </a:rPr>
              <a:t>entry</a:t>
            </a:r>
          </a:p>
          <a:p>
            <a:r>
              <a:rPr lang="en-US" kern="0" dirty="0" smtClean="0">
                <a:solidFill>
                  <a:schemeClr val="tx1"/>
                </a:solidFill>
              </a:rPr>
              <a:t>Multi-bit </a:t>
            </a:r>
            <a:r>
              <a:rPr lang="en-US" kern="0" dirty="0">
                <a:solidFill>
                  <a:schemeClr val="tx1"/>
                </a:solidFill>
              </a:rPr>
              <a:t>sine wave, square wave, other waveform generation into external DAC?</a:t>
            </a:r>
          </a:p>
          <a:p>
            <a:r>
              <a:rPr lang="en-US" kern="0" dirty="0">
                <a:solidFill>
                  <a:schemeClr val="tx1"/>
                </a:solidFill>
              </a:rPr>
              <a:t>White-noise generator (PRBS)</a:t>
            </a:r>
            <a:endParaRPr lang="en-US" kern="0" dirty="0">
              <a:solidFill>
                <a:schemeClr val="tx1"/>
              </a:solidFill>
            </a:endParaRPr>
          </a:p>
        </p:txBody>
      </p:sp>
      <p:pic>
        <p:nvPicPr>
          <p:cNvPr id="7" name="Picture 4" descr="SparkFun ProtoShield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575" y="1472933"/>
            <a:ext cx="2594940" cy="259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06823" y="3795297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ProtoShield</a:t>
            </a:r>
            <a:r>
              <a:rPr lang="en-US" dirty="0"/>
              <a:t> Kit</a:t>
            </a:r>
          </a:p>
        </p:txBody>
      </p:sp>
    </p:spTree>
    <p:extLst>
      <p:ext uri="{BB962C8B-B14F-4D97-AF65-F5344CB8AC3E}">
        <p14:creationId xmlns:p14="http://schemas.microsoft.com/office/powerpoint/2010/main" val="389974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42" y="3651418"/>
            <a:ext cx="1472985" cy="166005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Page </a:t>
            </a:r>
            <a:fld id="{060BD193-E118-4B16-863C-C8C12C675E3E}" type="slidenum">
              <a:rPr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PYNQ Overlays: Binary Neural Network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138" t="26221" r="32766" b="19958"/>
          <a:stretch/>
        </p:blipFill>
        <p:spPr>
          <a:xfrm>
            <a:off x="710705" y="1065166"/>
            <a:ext cx="2818240" cy="24534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640" t="26002" r="22306" b="2547"/>
          <a:stretch/>
        </p:blipFill>
        <p:spPr>
          <a:xfrm>
            <a:off x="3963600" y="1065166"/>
            <a:ext cx="2701671" cy="2588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3694" t="36977" r="21265" b="1515"/>
          <a:stretch/>
        </p:blipFill>
        <p:spPr>
          <a:xfrm>
            <a:off x="710705" y="3651418"/>
            <a:ext cx="2818240" cy="2288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5887" t="64909" r="21023" b="12727"/>
          <a:stretch/>
        </p:blipFill>
        <p:spPr>
          <a:xfrm>
            <a:off x="3963599" y="5311473"/>
            <a:ext cx="3335324" cy="878103"/>
          </a:xfrm>
          <a:prstGeom prst="rect">
            <a:avLst/>
          </a:prstGeom>
        </p:spPr>
      </p:pic>
      <p:sp>
        <p:nvSpPr>
          <p:cNvPr id="13" name="AutoShape 10" descr="http://172.20.9.184/files/bnn/deer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http://172.20.9.184/files/bnn/deer.jpg"/>
          <p:cNvSpPr>
            <a:spLocks noChangeAspect="1" noChangeArrowheads="1"/>
          </p:cNvSpPr>
          <p:nvPr/>
        </p:nvSpPr>
        <p:spPr bwMode="auto">
          <a:xfrm>
            <a:off x="1679576" y="-3748088"/>
            <a:ext cx="6924675" cy="78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7273511" y="1496806"/>
            <a:ext cx="4918489" cy="121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0513" indent="-290513" algn="l" defTabSz="9144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7"/>
              </a:buBlip>
              <a:defRPr lang="en-US" sz="2200" b="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921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Cool things to explore</a:t>
            </a:r>
          </a:p>
          <a:p>
            <a:pPr lvl="1"/>
            <a:r>
              <a:rPr lang="en-US" sz="1800" kern="0" dirty="0" smtClean="0"/>
              <a:t>Neural networks are cool by definition</a:t>
            </a:r>
            <a:endParaRPr lang="en-US" sz="1800" kern="0" dirty="0" smtClean="0">
              <a:solidFill>
                <a:schemeClr val="tx1"/>
              </a:solidFill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7371833" y="3376787"/>
            <a:ext cx="4918489" cy="1219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0513" indent="-290513" algn="l" defTabSz="914400" rtl="0" eaLnBrk="0" fontAlgn="base" latinLnBrk="0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7"/>
              </a:buBlip>
              <a:defRPr lang="en-US" sz="2200" b="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3038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921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 smtClean="0">
                <a:solidFill>
                  <a:schemeClr val="tx1"/>
                </a:solidFill>
              </a:rPr>
              <a:t>Project Ideas</a:t>
            </a:r>
          </a:p>
          <a:p>
            <a:pPr lvl="1"/>
            <a:r>
              <a:rPr lang="en-US" sz="1800" kern="0" dirty="0"/>
              <a:t>Integrate classification with webcam</a:t>
            </a:r>
          </a:p>
          <a:p>
            <a:pPr lvl="1"/>
            <a:r>
              <a:rPr lang="en-US" sz="1800" kern="0" dirty="0"/>
              <a:t>Classify, swap </a:t>
            </a:r>
            <a:r>
              <a:rPr lang="en-US" sz="1800" kern="0" dirty="0" err="1"/>
              <a:t>bitstream</a:t>
            </a:r>
            <a:r>
              <a:rPr lang="en-US" sz="1800" kern="0" dirty="0"/>
              <a:t>, display on video</a:t>
            </a:r>
          </a:p>
          <a:p>
            <a:pPr marL="288925" lvl="1" indent="0">
              <a:buNone/>
            </a:pPr>
            <a:endParaRPr lang="en-US" sz="1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6728"/>
          <a:stretch/>
        </p:blipFill>
        <p:spPr>
          <a:xfrm>
            <a:off x="3210959" y="301166"/>
            <a:ext cx="1935406" cy="3071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06" y="357866"/>
            <a:ext cx="4145161" cy="3071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37" y="3832724"/>
            <a:ext cx="2007379" cy="2554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868" y="3830144"/>
            <a:ext cx="2193890" cy="2556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368" y="3832724"/>
            <a:ext cx="2185905" cy="25540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0567" y="357866"/>
            <a:ext cx="231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Type “View Network Connections” in the start menu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30067" y="357866"/>
            <a:ext cx="231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Select “Local Area Connection” from the explorer window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3137" y="6386734"/>
            <a:ext cx="23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Click “Properties”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46365" y="6386734"/>
            <a:ext cx="23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Click “TCP/IPv4”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046252" y="6386734"/>
            <a:ext cx="314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Match the settings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9576" t="20707" r="28152" b="14000"/>
          <a:stretch/>
        </p:blipFill>
        <p:spPr>
          <a:xfrm>
            <a:off x="1047405" y="141316"/>
            <a:ext cx="9559636" cy="67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199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Wingdings</vt:lpstr>
      <vt:lpstr>Office Theme</vt:lpstr>
      <vt:lpstr>Hackathon Getting Started</vt:lpstr>
      <vt:lpstr>PowerPoint Presentation</vt:lpstr>
      <vt:lpstr>PYNQ Overlays: Base</vt:lpstr>
      <vt:lpstr>PYNQ Overlays: Logictools</vt:lpstr>
      <vt:lpstr>PYNQ Overlays: Binary Neural Network</vt:lpstr>
      <vt:lpstr>PowerPoint Presentation</vt:lpstr>
      <vt:lpstr>PowerPoint Presentation</vt:lpstr>
    </vt:vector>
  </TitlesOfParts>
  <Company>MyCompany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Dustin Richmond</dc:creator>
  <cp:keywords>Public</cp:keywords>
  <cp:lastModifiedBy>Graham Schelle</cp:lastModifiedBy>
  <cp:revision>13</cp:revision>
  <dcterms:created xsi:type="dcterms:W3CDTF">2017-10-06T16:22:42Z</dcterms:created>
  <dcterms:modified xsi:type="dcterms:W3CDTF">2017-10-06T21:58:35Z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4b1f6d8f-d41e-4dcd-ade3-7adb0286f39e</vt:lpwstr>
  </property>
  <property fmtid="{D5CDD505-2E9C-101B-9397-08002B2CF9AE}" pid="3" name="TITUSCustom1">
    <vt:lpwstr>1</vt:lpwstr>
  </property>
  <property fmtid="{D5CDD505-2E9C-101B-9397-08002B2CF9AE}" pid="4" name="XilinxClassification">
    <vt:lpwstr>Public</vt:lpwstr>
  </property>
  <property fmtid="{D5CDD505-2E9C-101B-9397-08002B2CF9AE}" pid="5" name="XilinxVisual Markings">
    <vt:lpwstr>Yes</vt:lpwstr>
  </property>
  <property fmtid="{D5CDD505-2E9C-101B-9397-08002B2CF9AE}" pid="6" name="XilinxPublication Year">
    <vt:lpwstr>2017</vt:lpwstr>
  </property>
  <property fmtid="{D5CDD505-2E9C-101B-9397-08002B2CF9AE}" pid="7" name="XilinxRemoveLegacyFooters">
    <vt:lpwstr>Yes</vt:lpwstr>
  </property>
</Properties>
</file>